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70" r:id="rId3"/>
    <p:sldId id="275" r:id="rId4"/>
    <p:sldId id="272" r:id="rId5"/>
    <p:sldId id="278" r:id="rId6"/>
    <p:sldId id="271" r:id="rId7"/>
    <p:sldId id="276" r:id="rId8"/>
    <p:sldId id="280" r:id="rId9"/>
    <p:sldId id="279" r:id="rId10"/>
    <p:sldId id="277" r:id="rId11"/>
  </p:sldIdLst>
  <p:sldSz cx="9144000" cy="6858000" type="screen4x3"/>
  <p:notesSz cx="6797675" cy="9928225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100" d="100"/>
          <a:sy n="100" d="100"/>
        </p:scale>
        <p:origin x="-946" y="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259B-8106-4A4D-9831-B5F73A62FA5B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sync@ptime.ru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BDF3-4A19-4A54-88CB-F3BF3F10DF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29AC0-C4D4-4A2C-AF7C-03CA48843C5A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sync@ptime.ru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33D6-2387-4C7F-A279-DA1FD193F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5ECBA-02A4-42CD-9E81-E39862492E8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sync@ptime.ru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C223-6975-43EE-988C-473B91F5975D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552E-7A8F-4A35-B0C1-E2A6D4BE269D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EE23-4EBC-40B3-97F1-24FB5F765706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60A6-68A8-4893-B0A2-EF788C34E5DF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AA5-5869-4461-952A-317D0019FAE1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22F7-C941-49C9-A7B6-75C7D2C53515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AF4C-BD82-43EC-A231-923E834AF786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746E-A99C-4BFB-AED1-A1EB7EB79B13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F1B5-CD38-4C12-AEA0-CD409702DB15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CA50-80E5-4E7B-B4A3-643A585ECD8D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0676D-D117-42A9-BB2A-E0DD2CBC82E4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EB12-3ADC-4ECC-973F-E16B748C8ADB}" type="datetime1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Prime Time 2010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B894E-BAF3-4566-A22D-395590B4F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hyperlink" Target="mailto:sync@ptime.ru" TargetMode="External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hyperlink" Target="http://www.ptime.ru/" TargetMode="External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hyperlink" Target="http://www.ptime.ru/" TargetMode="Externa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 синхронизации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16386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13407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ПРЕЗЕНТАЦИЯ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2492896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Оборудование для систем точного времени и синхронизации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от компании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Прайм</a:t>
            </a:r>
            <a:r>
              <a:rPr lang="ru-RU" sz="2400" b="1" i="1" dirty="0" smtClean="0">
                <a:solidFill>
                  <a:srgbClr val="002060"/>
                </a:solidFill>
              </a:rPr>
              <a:t> Тайм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						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Москва, 2022г.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						</a:t>
            </a:r>
            <a:r>
              <a:rPr lang="ru-RU" sz="1600" b="1" i="1" dirty="0" smtClean="0">
                <a:solidFill>
                  <a:srgbClr val="002060"/>
                </a:solidFill>
              </a:rPr>
              <a:t>Павел Николаевич Давыдкин							Генеральный директор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						ООО “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Прайм</a:t>
            </a:r>
            <a:r>
              <a:rPr lang="ru-RU" sz="1600" b="1" i="1" dirty="0" smtClean="0">
                <a:solidFill>
                  <a:srgbClr val="002060"/>
                </a:solidFill>
              </a:rPr>
              <a:t> Тайм”, к.т.н.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						</a:t>
            </a:r>
            <a:r>
              <a:rPr lang="en-US" sz="1600" b="1" i="1" dirty="0" smtClean="0">
                <a:solidFill>
                  <a:srgbClr val="002060"/>
                </a:solidFill>
              </a:rPr>
              <a:t>sync@ptime.ru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67586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1916832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Спасибо за внимание!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dirty="0" smtClean="0">
                <a:cs typeface="Times New Roman" pitchFamily="18" charset="0"/>
              </a:rPr>
              <a:t>ООО «</a:t>
            </a:r>
            <a:r>
              <a:rPr lang="ru-RU" sz="2800" dirty="0" err="1" smtClean="0">
                <a:cs typeface="Times New Roman" pitchFamily="18" charset="0"/>
              </a:rPr>
              <a:t>Прайм</a:t>
            </a:r>
            <a:r>
              <a:rPr lang="ru-RU" sz="2800" dirty="0" smtClean="0">
                <a:cs typeface="Times New Roman" pitchFamily="18" charset="0"/>
              </a:rPr>
              <a:t> Тайм»</a:t>
            </a:r>
          </a:p>
          <a:p>
            <a:pPr algn="ctr"/>
            <a:r>
              <a:rPr lang="ru-RU" sz="2000" dirty="0" smtClean="0">
                <a:cs typeface="Times New Roman" pitchFamily="18" charset="0"/>
              </a:rPr>
              <a:t>127322, Москва, ул. Яблочкова д.21, корп. 3, 3 этаж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Телефон: +7(495) 616-10-00 </a:t>
            </a:r>
          </a:p>
          <a:p>
            <a:pPr algn="ctr"/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  <a:hlinkClick r:id="rId5"/>
              </a:rPr>
              <a:t>www.ptime.ru</a:t>
            </a:r>
            <a:endParaRPr lang="en-US" sz="20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  <a:cs typeface="Times New Roman" pitchFamily="18" charset="0"/>
                <a:hlinkClick r:id="rId6"/>
              </a:rPr>
              <a:t>sync@ptime.ru</a:t>
            </a:r>
            <a:endParaRPr lang="en-US" sz="2000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50178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Краткая история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1412776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1. 2006 – 2010 поставка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NTP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-серверов с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GPS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приемниками компании </a:t>
            </a:r>
            <a:r>
              <a:rPr lang="en-US" b="1" i="1" dirty="0" err="1" smtClean="0">
                <a:solidFill>
                  <a:schemeClr val="accent4">
                    <a:lumMod val="50000"/>
                  </a:schemeClr>
                </a:solidFill>
              </a:rPr>
              <a:t>Meinberg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2. 2010 – 2012 интеграция российского приемника ГЛОНАСС/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GPS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в серверы времени</a:t>
            </a: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3. 2010 – 2013 разработка российского сервера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NTP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Метроном-50</a:t>
            </a: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4. 2013 – 2016 разработка российской антенны ГЛОНАСС/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GPS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Радиус-50</a:t>
            </a: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5. 2015 – 2017 разработка российского сервера 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PTP/NTP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Метроном-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PTP-1U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6. 201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– модернизация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Метроном-50М, обновление ПО, устранение ошибок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7. 2022 – модернизация Метроном-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PTP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-1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U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, добавление рубидиевого генератора</a:t>
            </a: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8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. Территория: Россия, Беларусь, Казахстан,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Грузия и другие страны.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0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9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. Клиенты: </a:t>
            </a:r>
            <a:r>
              <a:rPr lang="ru-RU" b="1" i="1" dirty="0" smtClean="0">
                <a:solidFill>
                  <a:srgbClr val="0070C0"/>
                </a:solidFill>
              </a:rPr>
              <a:t>ПАО «</a:t>
            </a:r>
            <a:r>
              <a:rPr lang="ru-RU" b="1" i="1" dirty="0" err="1" smtClean="0">
                <a:solidFill>
                  <a:srgbClr val="0070C0"/>
                </a:solidFill>
              </a:rPr>
              <a:t>Россети</a:t>
            </a:r>
            <a:r>
              <a:rPr lang="ru-RU" b="1" i="1" dirty="0" smtClean="0">
                <a:solidFill>
                  <a:srgbClr val="0070C0"/>
                </a:solidFill>
              </a:rPr>
              <a:t>», АО «Концерн </a:t>
            </a:r>
            <a:r>
              <a:rPr lang="ru-RU" b="1" i="1" dirty="0" err="1" smtClean="0">
                <a:solidFill>
                  <a:srgbClr val="0070C0"/>
                </a:solidFill>
              </a:rPr>
              <a:t>Росэнергоатом</a:t>
            </a:r>
            <a:r>
              <a:rPr lang="ru-RU" b="1" i="1" dirty="0" smtClean="0">
                <a:solidFill>
                  <a:srgbClr val="0070C0"/>
                </a:solidFill>
              </a:rPr>
              <a:t>», ПАО «Газпром»,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       </a:t>
            </a:r>
            <a:r>
              <a:rPr lang="ru-RU" b="1" i="1" dirty="0" smtClean="0">
                <a:solidFill>
                  <a:srgbClr val="0070C0"/>
                </a:solidFill>
              </a:rPr>
              <a:t>АО ГЛОНАСС (ЭРА ГЛОНАСС), ПАО «</a:t>
            </a:r>
            <a:r>
              <a:rPr lang="ru-RU" b="1" i="1" dirty="0" err="1" smtClean="0">
                <a:solidFill>
                  <a:srgbClr val="0070C0"/>
                </a:solidFill>
              </a:rPr>
              <a:t>РусГидро</a:t>
            </a:r>
            <a:r>
              <a:rPr lang="ru-RU" b="1" i="1" dirty="0" smtClean="0">
                <a:solidFill>
                  <a:srgbClr val="0070C0"/>
                </a:solidFill>
              </a:rPr>
              <a:t>», ПАО «</a:t>
            </a:r>
            <a:r>
              <a:rPr lang="ru-RU" b="1" i="1" dirty="0" err="1" smtClean="0">
                <a:solidFill>
                  <a:srgbClr val="0070C0"/>
                </a:solidFill>
              </a:rPr>
              <a:t>Транснефть</a:t>
            </a:r>
            <a:r>
              <a:rPr lang="ru-RU" b="1" i="1" dirty="0" smtClean="0">
                <a:solidFill>
                  <a:srgbClr val="0070C0"/>
                </a:solidFill>
              </a:rPr>
              <a:t>», ПАО «</a:t>
            </a:r>
            <a:r>
              <a:rPr lang="ru-RU" b="1" i="1" dirty="0" err="1" smtClean="0">
                <a:solidFill>
                  <a:srgbClr val="0070C0"/>
                </a:solidFill>
              </a:rPr>
              <a:t>Лукойл</a:t>
            </a:r>
            <a:r>
              <a:rPr lang="ru-RU" b="1" i="1" dirty="0" smtClean="0">
                <a:solidFill>
                  <a:srgbClr val="0070C0"/>
                </a:solidFill>
              </a:rPr>
              <a:t>», 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       </a:t>
            </a:r>
            <a:r>
              <a:rPr lang="ru-RU" b="1" i="1" dirty="0" smtClean="0">
                <a:solidFill>
                  <a:srgbClr val="0070C0"/>
                </a:solidFill>
              </a:rPr>
              <a:t>АО «</a:t>
            </a:r>
            <a:r>
              <a:rPr lang="ru-RU" b="1" i="1" dirty="0" err="1" smtClean="0">
                <a:solidFill>
                  <a:srgbClr val="0070C0"/>
                </a:solidFill>
              </a:rPr>
              <a:t>Электронмаш</a:t>
            </a:r>
            <a:r>
              <a:rPr lang="ru-RU" b="1" i="1" dirty="0" smtClean="0">
                <a:solidFill>
                  <a:srgbClr val="0070C0"/>
                </a:solidFill>
              </a:rPr>
              <a:t>», ПАО «Т Плюс», ОАО «ВНИИР», АО «ОЭК», </a:t>
            </a:r>
            <a:r>
              <a:rPr lang="ru-RU" b="1" i="1" dirty="0" smtClean="0">
                <a:solidFill>
                  <a:srgbClr val="0070C0"/>
                </a:solidFill>
              </a:rPr>
              <a:t>АО </a:t>
            </a:r>
            <a:r>
              <a:rPr lang="ru-RU" b="1" i="1" dirty="0" smtClean="0">
                <a:solidFill>
                  <a:srgbClr val="0070C0"/>
                </a:solidFill>
              </a:rPr>
              <a:t>«Концерн 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b="1" i="1" dirty="0" smtClean="0">
                <a:solidFill>
                  <a:srgbClr val="0070C0"/>
                </a:solidFill>
              </a:rPr>
              <a:t>   «</a:t>
            </a:r>
            <a:r>
              <a:rPr lang="ru-RU" b="1" i="1" dirty="0" err="1" smtClean="0">
                <a:solidFill>
                  <a:srgbClr val="0070C0"/>
                </a:solidFill>
              </a:rPr>
              <a:t>Системпром</a:t>
            </a:r>
            <a:r>
              <a:rPr lang="ru-RU" b="1" i="1" dirty="0" smtClean="0">
                <a:solidFill>
                  <a:srgbClr val="0070C0"/>
                </a:solidFill>
              </a:rPr>
              <a:t>», </a:t>
            </a:r>
            <a:r>
              <a:rPr lang="en-US" b="1" i="1" dirty="0" smtClean="0">
                <a:solidFill>
                  <a:srgbClr val="0070C0"/>
                </a:solidFill>
              </a:rPr>
              <a:t>Honeywell, Siemens, S</a:t>
            </a:r>
            <a:r>
              <a:rPr lang="ru-RU" b="1" i="1" dirty="0" smtClean="0">
                <a:solidFill>
                  <a:srgbClr val="0070C0"/>
                </a:solidFill>
              </a:rPr>
              <a:t>с</a:t>
            </a:r>
            <a:r>
              <a:rPr lang="en-US" b="1" i="1" dirty="0" err="1" smtClean="0">
                <a:solidFill>
                  <a:srgbClr val="0070C0"/>
                </a:solidFill>
              </a:rPr>
              <a:t>hneider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en-US" b="1" i="1" dirty="0" smtClean="0">
                <a:solidFill>
                  <a:srgbClr val="0070C0"/>
                </a:solidFill>
              </a:rPr>
              <a:t>ABB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 многие другие.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65538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Оборудование: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л.10.6 Радиус-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916832"/>
            <a:ext cx="1512168" cy="1956699"/>
          </a:xfrm>
          <a:prstGeom prst="rect">
            <a:avLst/>
          </a:prstGeom>
        </p:spPr>
      </p:pic>
      <p:pic>
        <p:nvPicPr>
          <p:cNvPr id="12" name="Рисунок 11" descr="л.8.1 Метроном-50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1772816"/>
            <a:ext cx="1935718" cy="2304256"/>
          </a:xfrm>
          <a:prstGeom prst="rect">
            <a:avLst/>
          </a:prstGeom>
        </p:spPr>
      </p:pic>
      <p:pic>
        <p:nvPicPr>
          <p:cNvPr id="13" name="Рисунок 12" descr="m50_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4869160"/>
            <a:ext cx="1824203" cy="1368152"/>
          </a:xfrm>
          <a:prstGeom prst="rect">
            <a:avLst/>
          </a:prstGeom>
        </p:spPr>
      </p:pic>
      <p:pic>
        <p:nvPicPr>
          <p:cNvPr id="14" name="Рисунок 13" descr="m50_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4869160"/>
            <a:ext cx="1909049" cy="13681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268760"/>
            <a:ext cx="2408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Антенна ГЛОНАСС/</a:t>
            </a:r>
            <a:r>
              <a:rPr lang="en-US" dirty="0" smtClean="0"/>
              <a:t>GPS</a:t>
            </a:r>
            <a:endParaRPr lang="ru-RU" dirty="0" smtClean="0"/>
          </a:p>
          <a:p>
            <a:pPr algn="ctr"/>
            <a:r>
              <a:rPr lang="ru-RU" dirty="0" smtClean="0"/>
              <a:t>Радиус-50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4149080"/>
            <a:ext cx="422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точного времени Метроном-50М</a:t>
            </a:r>
            <a:endParaRPr lang="ru-RU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7001" y="1844825"/>
            <a:ext cx="42269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1412776"/>
            <a:ext cx="448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Сервер точного времени Метроном-</a:t>
            </a:r>
            <a:r>
              <a:rPr lang="en-US" dirty="0" smtClean="0"/>
              <a:t>PTP</a:t>
            </a:r>
            <a:r>
              <a:rPr lang="ru-RU" dirty="0" smtClean="0"/>
              <a:t>-1</a:t>
            </a:r>
            <a:r>
              <a:rPr lang="en-US" dirty="0" smtClean="0"/>
              <a:t>U</a:t>
            </a:r>
            <a:endParaRPr lang="ru-RU" dirty="0"/>
          </a:p>
        </p:txBody>
      </p:sp>
      <p:pic>
        <p:nvPicPr>
          <p:cNvPr id="18" name="Рисунок 17" descr="metronom-ptp-1u_ug-10-2019 вн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6136" y="4149080"/>
            <a:ext cx="3096829" cy="2088232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52226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6926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Антенна ГЛОНАСС/</a:t>
            </a:r>
            <a:r>
              <a:rPr lang="en-US" sz="2800" b="1" dirty="0" smtClean="0">
                <a:solidFill>
                  <a:srgbClr val="7030A0"/>
                </a:solidFill>
              </a:rPr>
              <a:t>GPS</a:t>
            </a:r>
            <a:r>
              <a:rPr lang="ru-RU" sz="2800" b="1" dirty="0" smtClean="0">
                <a:solidFill>
                  <a:srgbClr val="7030A0"/>
                </a:solidFill>
              </a:rPr>
              <a:t> Радиус-50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323528" y="1577827"/>
          <a:ext cx="8568952" cy="4731493"/>
        </p:xfrm>
        <a:graphic>
          <a:graphicData uri="http://schemas.openxmlformats.org/drawingml/2006/table">
            <a:tbl>
              <a:tblPr/>
              <a:tblGrid>
                <a:gridCol w="568772"/>
                <a:gridCol w="4039740"/>
                <a:gridCol w="2156618"/>
                <a:gridCol w="1803822"/>
              </a:tblGrid>
              <a:tr h="1561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п.п.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антенны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Радиус-50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GPSGL-TMG-40NCB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Прием сигналов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ГНСС: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ГЛОНАСС/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GPS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ГЛОНАСС/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GPS</a:t>
                      </a:r>
                      <a:endParaRPr lang="ru-RU" sz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усиления ГЛОНАСС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L1, дБ: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GPS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1, дБ: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40дБ±4дБ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38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40дБ±4дБ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Диапазон частот, МГц: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1590±16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1590±30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Выходное сопротивление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 Ом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50 Ом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Напряжение питания, В: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 2.7 до 14.0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от 3.3 до 9.0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Ток потребления, мА, менее: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Температурный диапазон, С°: 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-45 … +70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-40 … +85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1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Встроенный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грозоразрядник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61000-4-5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4): 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Разъём для антенного кабеля,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-типа: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Размеры антенны, мм: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 x 100 х 135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184 x 81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6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Вес антенны, гр.: 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Длина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кабеля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РК50-7-311 без усилителя, м, до: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данных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Документация: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паспорт на изделие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декларация соответствия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нет данных</a:t>
                      </a:r>
                      <a:endParaRPr lang="ru-RU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2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Производитель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Изготовлено в стране: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ООО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Прайм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Тайм»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Россия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PCTEL, Inc.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Рисунок 26" descr="л.10.6 Радиус-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764704"/>
            <a:ext cx="612138" cy="792088"/>
          </a:xfrm>
          <a:prstGeom prst="rect">
            <a:avLst/>
          </a:prstGeom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764704"/>
            <a:ext cx="5952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75778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Установка антенны ГЛОНАСС/</a:t>
            </a:r>
            <a:r>
              <a:rPr lang="en-US" sz="3200" b="1" dirty="0" smtClean="0">
                <a:solidFill>
                  <a:srgbClr val="7030A0"/>
                </a:solidFill>
              </a:rPr>
              <a:t>GPS </a:t>
            </a:r>
            <a:r>
              <a:rPr lang="ru-RU" sz="3200" b="1" dirty="0" smtClean="0">
                <a:solidFill>
                  <a:srgbClr val="7030A0"/>
                </a:solidFill>
              </a:rPr>
              <a:t>Радиус-50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84784"/>
            <a:ext cx="3707904" cy="260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Для пасп антен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268760"/>
            <a:ext cx="4824536" cy="516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51202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Сервер точного времени Метроном-50М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96752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приемник: ГЛОНАСС/</a:t>
            </a:r>
            <a:r>
              <a:rPr lang="en-US" dirty="0" smtClean="0"/>
              <a:t>GPS </a:t>
            </a:r>
          </a:p>
          <a:p>
            <a:r>
              <a:rPr lang="ru-RU" dirty="0" smtClean="0"/>
              <a:t>2. выбор режима: ГЛОНАСС/GPS, ГЛОНАСС, GPS </a:t>
            </a:r>
          </a:p>
          <a:p>
            <a:r>
              <a:rPr lang="ru-RU" dirty="0" smtClean="0"/>
              <a:t>3. сетевой интерфейс: 1 </a:t>
            </a:r>
            <a:r>
              <a:rPr lang="ru-RU" dirty="0" err="1" smtClean="0"/>
              <a:t>х</a:t>
            </a:r>
            <a:r>
              <a:rPr lang="ru-RU" dirty="0" smtClean="0"/>
              <a:t> 10/100 Мбит </a:t>
            </a:r>
            <a:r>
              <a:rPr lang="en-US" dirty="0" smtClean="0"/>
              <a:t>Ethernet, RJ45 </a:t>
            </a:r>
          </a:p>
          <a:p>
            <a:r>
              <a:rPr lang="ru-RU" dirty="0" smtClean="0"/>
              <a:t>4. обработка 5000 </a:t>
            </a:r>
            <a:r>
              <a:rPr lang="en-US" dirty="0" smtClean="0"/>
              <a:t>NTP </a:t>
            </a:r>
            <a:r>
              <a:rPr lang="ru-RU" dirty="0" smtClean="0"/>
              <a:t>клиентов </a:t>
            </a:r>
          </a:p>
          <a:p>
            <a:r>
              <a:rPr lang="ru-RU" dirty="0" smtClean="0"/>
              <a:t>5. входные интерфейсы: </a:t>
            </a:r>
            <a:r>
              <a:rPr lang="en-US" dirty="0" smtClean="0"/>
              <a:t>1PPS</a:t>
            </a:r>
            <a:r>
              <a:rPr lang="ru-RU" dirty="0" smtClean="0"/>
              <a:t> </a:t>
            </a:r>
            <a:r>
              <a:rPr lang="en-US" dirty="0" smtClean="0"/>
              <a:t>SMA</a:t>
            </a:r>
            <a:r>
              <a:rPr lang="ru-RU" dirty="0" smtClean="0"/>
              <a:t>,</a:t>
            </a:r>
            <a:r>
              <a:rPr lang="en-US" dirty="0" smtClean="0"/>
              <a:t> NMEA</a:t>
            </a:r>
            <a:r>
              <a:rPr lang="ru-RU" dirty="0" smtClean="0"/>
              <a:t> </a:t>
            </a:r>
            <a:r>
              <a:rPr lang="en-US" dirty="0" smtClean="0"/>
              <a:t>RS-232 	</a:t>
            </a:r>
          </a:p>
          <a:p>
            <a:r>
              <a:rPr lang="ru-RU" dirty="0" smtClean="0"/>
              <a:t>6. работа от различных источников: ГЛОНАСС/</a:t>
            </a:r>
            <a:r>
              <a:rPr lang="en-US" dirty="0" smtClean="0"/>
              <a:t>GPS</a:t>
            </a:r>
            <a:r>
              <a:rPr lang="ru-RU" dirty="0" smtClean="0"/>
              <a:t>, </a:t>
            </a:r>
            <a:endParaRPr lang="en-US" dirty="0" smtClean="0"/>
          </a:p>
          <a:p>
            <a:r>
              <a:rPr lang="ru-RU" dirty="0" smtClean="0"/>
              <a:t>внешний сервер </a:t>
            </a:r>
            <a:r>
              <a:rPr lang="en-US" dirty="0" smtClean="0"/>
              <a:t>NTP</a:t>
            </a:r>
            <a:r>
              <a:rPr lang="ru-RU" dirty="0" smtClean="0"/>
              <a:t>, внешние сигналы 1</a:t>
            </a:r>
            <a:r>
              <a:rPr lang="en-US" dirty="0" smtClean="0"/>
              <a:t>PPS, NMEA 	</a:t>
            </a:r>
          </a:p>
          <a:p>
            <a:r>
              <a:rPr lang="ru-RU" dirty="0" smtClean="0"/>
              <a:t>7. выходные сигналы: 1</a:t>
            </a:r>
            <a:r>
              <a:rPr lang="en-US" dirty="0" smtClean="0"/>
              <a:t>PPS</a:t>
            </a:r>
            <a:r>
              <a:rPr lang="ru-RU" dirty="0" smtClean="0"/>
              <a:t>, 10МГц, </a:t>
            </a:r>
            <a:r>
              <a:rPr lang="en-US" dirty="0" smtClean="0"/>
              <a:t>IRIG AM, DCLS</a:t>
            </a:r>
            <a:r>
              <a:rPr lang="ru-RU" dirty="0" smtClean="0"/>
              <a:t>, </a:t>
            </a:r>
            <a:r>
              <a:rPr lang="en-US" dirty="0" smtClean="0"/>
              <a:t>NMEA </a:t>
            </a:r>
          </a:p>
          <a:p>
            <a:r>
              <a:rPr lang="ru-RU" dirty="0" smtClean="0"/>
              <a:t>8. выходы реле - 2шт.: авария, импульс 1PPS и 1PPM (до 120мА, 230В) </a:t>
            </a:r>
          </a:p>
          <a:p>
            <a:r>
              <a:rPr lang="ru-RU" dirty="0" smtClean="0"/>
              <a:t>9. протоколы времени: NTPv3, NTPv4, SNTPv4 </a:t>
            </a:r>
          </a:p>
          <a:p>
            <a:r>
              <a:rPr lang="ru-RU" dirty="0" smtClean="0"/>
              <a:t>10. сетевые протоколы: IPv4, TCP, UDP, SNMP </a:t>
            </a:r>
          </a:p>
          <a:p>
            <a:r>
              <a:rPr lang="ru-RU" dirty="0" smtClean="0"/>
              <a:t>11. погрешность: </a:t>
            </a:r>
            <a:r>
              <a:rPr lang="en-US" dirty="0" smtClean="0"/>
              <a:t>1PPS-UTC(SU): &lt; ±1</a:t>
            </a:r>
            <a:r>
              <a:rPr lang="ru-RU" dirty="0" smtClean="0"/>
              <a:t>мкс; </a:t>
            </a:r>
            <a:r>
              <a:rPr lang="en-US" dirty="0" smtClean="0"/>
              <a:t>Ethernet (NTP)-UTC(SU): &lt; ±10</a:t>
            </a:r>
            <a:r>
              <a:rPr lang="ru-RU" dirty="0" smtClean="0"/>
              <a:t>мс </a:t>
            </a:r>
          </a:p>
          <a:p>
            <a:r>
              <a:rPr lang="ru-RU" dirty="0" smtClean="0"/>
              <a:t>12. операционная система: </a:t>
            </a:r>
            <a:r>
              <a:rPr lang="en-US" dirty="0" smtClean="0"/>
              <a:t>Linux </a:t>
            </a:r>
          </a:p>
          <a:p>
            <a:r>
              <a:rPr lang="ru-RU" dirty="0" smtClean="0"/>
              <a:t>13. управление: </a:t>
            </a:r>
            <a:r>
              <a:rPr lang="en-US" dirty="0" smtClean="0"/>
              <a:t>web-</a:t>
            </a:r>
            <a:r>
              <a:rPr lang="ru-RU" dirty="0" smtClean="0"/>
              <a:t>интерфейс, </a:t>
            </a:r>
            <a:r>
              <a:rPr lang="en-US" dirty="0" smtClean="0"/>
              <a:t>telnet </a:t>
            </a:r>
          </a:p>
          <a:p>
            <a:r>
              <a:rPr lang="ru-RU" dirty="0" smtClean="0"/>
              <a:t>14. напряжение: 12…36В, мощность &lt; 8Вт </a:t>
            </a:r>
          </a:p>
          <a:p>
            <a:r>
              <a:rPr lang="ru-RU" dirty="0" smtClean="0"/>
              <a:t>15. крепление: для установки на DIN-рейку </a:t>
            </a:r>
          </a:p>
          <a:p>
            <a:r>
              <a:rPr lang="ru-RU" dirty="0" smtClean="0"/>
              <a:t>16. габариты: 61х127</a:t>
            </a:r>
            <a:r>
              <a:rPr lang="en-US" dirty="0" smtClean="0"/>
              <a:t>x134</a:t>
            </a:r>
            <a:r>
              <a:rPr lang="ru-RU" dirty="0" smtClean="0"/>
              <a:t>мм </a:t>
            </a:r>
          </a:p>
          <a:p>
            <a:r>
              <a:rPr lang="ru-RU" dirty="0" smtClean="0"/>
              <a:t>17. вес: 0,5кг </a:t>
            </a:r>
          </a:p>
          <a:p>
            <a:r>
              <a:rPr lang="ru-RU" dirty="0" smtClean="0"/>
              <a:t>18. увеличение </a:t>
            </a:r>
            <a:r>
              <a:rPr lang="en-US" dirty="0" smtClean="0"/>
              <a:t>NTP</a:t>
            </a:r>
            <a:r>
              <a:rPr lang="ru-RU" dirty="0" smtClean="0"/>
              <a:t> интерфейсов: с маршрутизатором </a:t>
            </a:r>
            <a:r>
              <a:rPr lang="ru-RU" dirty="0" err="1" smtClean="0"/>
              <a:t>hAP</a:t>
            </a:r>
            <a:r>
              <a:rPr lang="ru-RU" dirty="0" smtClean="0"/>
              <a:t> до 4 NTP портов</a:t>
            </a:r>
          </a:p>
        </p:txBody>
      </p:sp>
      <p:pic>
        <p:nvPicPr>
          <p:cNvPr id="11" name="Рисунок 10" descr="л.8.1 Метроном-50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268760"/>
            <a:ext cx="1814737" cy="2160240"/>
          </a:xfrm>
          <a:prstGeom prst="rect">
            <a:avLst/>
          </a:prstGeom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680300" y="4457180"/>
            <a:ext cx="12560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66562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7647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Сервер точного времени Метроном-</a:t>
            </a:r>
            <a:r>
              <a:rPr lang="en-US" sz="3200" b="1" dirty="0" smtClean="0">
                <a:solidFill>
                  <a:srgbClr val="7030A0"/>
                </a:solidFill>
              </a:rPr>
              <a:t>PTP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340768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приемник: ГЛОНАСС/</a:t>
            </a:r>
            <a:r>
              <a:rPr lang="en-US" dirty="0" smtClean="0"/>
              <a:t>GPS</a:t>
            </a:r>
            <a:r>
              <a:rPr lang="ru-RU" dirty="0" smtClean="0"/>
              <a:t>; выбор режима: ГЛОНАСС/GPS, ГЛОНАСС, GPS </a:t>
            </a:r>
          </a:p>
          <a:p>
            <a:r>
              <a:rPr lang="ru-RU" dirty="0" smtClean="0"/>
              <a:t>2. сетевой интерфейс: 2 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en-US" dirty="0" smtClean="0"/>
              <a:t>100/1000 Base-T; </a:t>
            </a:r>
            <a:r>
              <a:rPr lang="ru-RU" dirty="0" smtClean="0"/>
              <a:t>разъем </a:t>
            </a:r>
            <a:r>
              <a:rPr lang="en-US" dirty="0" smtClean="0"/>
              <a:t>RJ-45 </a:t>
            </a:r>
            <a:r>
              <a:rPr lang="ru-RU" dirty="0" smtClean="0"/>
              <a:t>или 100/1000 </a:t>
            </a:r>
            <a:r>
              <a:rPr lang="en-US" dirty="0" smtClean="0"/>
              <a:t>Base-X, SFP</a:t>
            </a:r>
          </a:p>
          <a:p>
            <a:r>
              <a:rPr lang="ru-RU" dirty="0" smtClean="0"/>
              <a:t>4. обработка 256 </a:t>
            </a:r>
            <a:r>
              <a:rPr lang="en-US" dirty="0" smtClean="0"/>
              <a:t>PTP </a:t>
            </a:r>
            <a:r>
              <a:rPr lang="ru-RU" dirty="0" smtClean="0"/>
              <a:t>клиентов, 100 000 </a:t>
            </a:r>
            <a:r>
              <a:rPr lang="en-US" dirty="0" smtClean="0"/>
              <a:t>NTP </a:t>
            </a:r>
            <a:r>
              <a:rPr lang="ru-RU" dirty="0" smtClean="0"/>
              <a:t>клиентов</a:t>
            </a:r>
          </a:p>
          <a:p>
            <a:r>
              <a:rPr lang="ru-RU" dirty="0" smtClean="0"/>
              <a:t>5. входные интерфейсы: </a:t>
            </a:r>
            <a:r>
              <a:rPr lang="en-US" dirty="0" smtClean="0"/>
              <a:t>1PPS</a:t>
            </a:r>
            <a:r>
              <a:rPr lang="ru-RU" dirty="0" smtClean="0"/>
              <a:t> </a:t>
            </a:r>
            <a:r>
              <a:rPr lang="en-US" dirty="0" smtClean="0"/>
              <a:t>SMA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10МГц </a:t>
            </a:r>
            <a:r>
              <a:rPr lang="en-US" dirty="0" smtClean="0"/>
              <a:t>SMA</a:t>
            </a:r>
            <a:r>
              <a:rPr lang="ru-RU" dirty="0" smtClean="0"/>
              <a:t>, </a:t>
            </a:r>
            <a:r>
              <a:rPr lang="en-US" dirty="0" smtClean="0"/>
              <a:t>NMEA</a:t>
            </a:r>
            <a:r>
              <a:rPr lang="ru-RU" dirty="0" smtClean="0"/>
              <a:t> </a:t>
            </a:r>
            <a:r>
              <a:rPr lang="en-US" dirty="0" smtClean="0"/>
              <a:t>RS-232 	</a:t>
            </a:r>
          </a:p>
          <a:p>
            <a:r>
              <a:rPr lang="ru-RU" dirty="0" smtClean="0"/>
              <a:t>6. работа от различных источников: ГЛОНАСС/</a:t>
            </a:r>
            <a:r>
              <a:rPr lang="en-US" dirty="0" smtClean="0"/>
              <a:t>GPS</a:t>
            </a:r>
            <a:r>
              <a:rPr lang="ru-RU" dirty="0" smtClean="0"/>
              <a:t>, 1</a:t>
            </a:r>
            <a:r>
              <a:rPr lang="en-US" dirty="0" smtClean="0"/>
              <a:t>PPS, </a:t>
            </a:r>
            <a:r>
              <a:rPr lang="ru-RU" dirty="0" smtClean="0"/>
              <a:t>10МГц, </a:t>
            </a:r>
            <a:r>
              <a:rPr lang="en-US" dirty="0" smtClean="0"/>
              <a:t>NMEA </a:t>
            </a:r>
          </a:p>
          <a:p>
            <a:r>
              <a:rPr lang="ru-RU" dirty="0" smtClean="0"/>
              <a:t>7. выходные сигналы: 1</a:t>
            </a:r>
            <a:r>
              <a:rPr lang="en-US" dirty="0" smtClean="0"/>
              <a:t>PPS</a:t>
            </a:r>
            <a:r>
              <a:rPr lang="ru-RU" dirty="0" smtClean="0"/>
              <a:t>, 10МГц, 2.048МГц, </a:t>
            </a:r>
            <a:r>
              <a:rPr lang="en-US" dirty="0" smtClean="0"/>
              <a:t>IRIG AM, DCLS</a:t>
            </a:r>
            <a:r>
              <a:rPr lang="ru-RU" dirty="0" smtClean="0"/>
              <a:t>, </a:t>
            </a:r>
            <a:r>
              <a:rPr lang="en-US" dirty="0" smtClean="0"/>
              <a:t>NMEA </a:t>
            </a:r>
          </a:p>
          <a:p>
            <a:r>
              <a:rPr lang="ru-RU" dirty="0" smtClean="0"/>
              <a:t>8. выходы реле - 2шт.: авария, импульс 1PPS и 1PPM (до 120мА, 230В) </a:t>
            </a:r>
          </a:p>
          <a:p>
            <a:r>
              <a:rPr lang="ru-RU" dirty="0" smtClean="0"/>
              <a:t>9. протоколы времени: </a:t>
            </a:r>
            <a:r>
              <a:rPr lang="en-US" dirty="0" smtClean="0"/>
              <a:t>PTPv2</a:t>
            </a:r>
            <a:r>
              <a:rPr lang="ru-RU" dirty="0" smtClean="0"/>
              <a:t>, NTPv3, NTPv4, SNTPv4 </a:t>
            </a:r>
          </a:p>
          <a:p>
            <a:r>
              <a:rPr lang="ru-RU" dirty="0" smtClean="0"/>
              <a:t>10. транспортный протокол </a:t>
            </a:r>
            <a:r>
              <a:rPr lang="en-US" dirty="0" smtClean="0"/>
              <a:t>PTP: UDP/IPv4, Ethernet Layer 2</a:t>
            </a:r>
            <a:endParaRPr lang="ru-RU" dirty="0" smtClean="0"/>
          </a:p>
          <a:p>
            <a:r>
              <a:rPr lang="ru-RU" dirty="0" smtClean="0"/>
              <a:t>11. режимы </a:t>
            </a:r>
            <a:r>
              <a:rPr lang="en-US" dirty="0" smtClean="0"/>
              <a:t>PTP: End-To-End/Peer-To-Peer, Two-Step/One-Step,</a:t>
            </a:r>
            <a:r>
              <a:rPr lang="ru-RU" dirty="0" smtClean="0"/>
              <a:t> </a:t>
            </a:r>
            <a:r>
              <a:rPr lang="ru-RU" dirty="0" err="1" smtClean="0"/>
              <a:t>Multicast</a:t>
            </a:r>
            <a:r>
              <a:rPr lang="ru-RU" dirty="0" smtClean="0"/>
              <a:t>/</a:t>
            </a:r>
            <a:r>
              <a:rPr lang="ru-RU" dirty="0" err="1" smtClean="0"/>
              <a:t>Unicast</a:t>
            </a:r>
            <a:r>
              <a:rPr lang="ru-RU" dirty="0" smtClean="0"/>
              <a:t> , IEEE C37.238 (</a:t>
            </a:r>
            <a:r>
              <a:rPr lang="ru-RU" dirty="0" err="1" smtClean="0"/>
              <a:t>Power</a:t>
            </a:r>
            <a:r>
              <a:rPr lang="ru-RU" dirty="0" smtClean="0"/>
              <a:t> </a:t>
            </a:r>
            <a:r>
              <a:rPr lang="en-US" dirty="0" smtClean="0"/>
              <a:t>Profile IEC 61850), ITU G.8265.1 (Telecom Profile )</a:t>
            </a:r>
            <a:endParaRPr lang="ru-RU" dirty="0" smtClean="0"/>
          </a:p>
          <a:p>
            <a:r>
              <a:rPr lang="ru-RU" dirty="0" smtClean="0"/>
              <a:t>12. сетевые протоколы: IPv4, TCP, UDP, SNMP </a:t>
            </a:r>
          </a:p>
          <a:p>
            <a:r>
              <a:rPr lang="ru-RU" dirty="0" smtClean="0"/>
              <a:t>13. погрешность: </a:t>
            </a:r>
            <a:r>
              <a:rPr lang="en-US" dirty="0" smtClean="0"/>
              <a:t>1PPS-UTC(SU): &lt; ±1</a:t>
            </a:r>
            <a:r>
              <a:rPr lang="ru-RU" dirty="0" smtClean="0"/>
              <a:t>00нс; </a:t>
            </a:r>
          </a:p>
          <a:p>
            <a:r>
              <a:rPr lang="ru-RU" dirty="0" smtClean="0"/>
              <a:t>14. операционная система: </a:t>
            </a:r>
            <a:r>
              <a:rPr lang="en-US" dirty="0" smtClean="0"/>
              <a:t>Linux </a:t>
            </a:r>
          </a:p>
          <a:p>
            <a:r>
              <a:rPr lang="ru-RU" dirty="0" smtClean="0"/>
              <a:t>15. управление: </a:t>
            </a:r>
            <a:r>
              <a:rPr lang="en-US" dirty="0" smtClean="0"/>
              <a:t>web-</a:t>
            </a:r>
            <a:r>
              <a:rPr lang="ru-RU" dirty="0" smtClean="0"/>
              <a:t>интерфейс, </a:t>
            </a:r>
            <a:r>
              <a:rPr lang="en-US" dirty="0" smtClean="0"/>
              <a:t>telnet </a:t>
            </a:r>
          </a:p>
          <a:p>
            <a:r>
              <a:rPr lang="ru-RU" dirty="0" smtClean="0"/>
              <a:t>16. напряжение: </a:t>
            </a:r>
            <a:r>
              <a:rPr lang="en-US" dirty="0" smtClean="0"/>
              <a:t>~</a:t>
            </a:r>
            <a:r>
              <a:rPr lang="ru-RU" dirty="0" smtClean="0"/>
              <a:t>220В, 18…36В, мощность &lt; 12Вт </a:t>
            </a:r>
          </a:p>
          <a:p>
            <a:r>
              <a:rPr lang="ru-RU" dirty="0" smtClean="0"/>
              <a:t>17. крепление: в стойку </a:t>
            </a:r>
          </a:p>
          <a:p>
            <a:r>
              <a:rPr lang="ru-RU" dirty="0" smtClean="0"/>
              <a:t>18. габариты: 240х205</a:t>
            </a:r>
            <a:r>
              <a:rPr lang="en-US" dirty="0" smtClean="0"/>
              <a:t>x44</a:t>
            </a:r>
            <a:r>
              <a:rPr lang="ru-RU" dirty="0" smtClean="0"/>
              <a:t>мм.</a:t>
            </a:r>
          </a:p>
          <a:p>
            <a:r>
              <a:rPr lang="ru-RU" dirty="0" smtClean="0"/>
              <a:t>19. вес: 2кг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509120"/>
            <a:ext cx="340879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89090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782786"/>
            <a:ext cx="3930650" cy="5670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427984" y="841350"/>
            <a:ext cx="47525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Комплектация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ru-RU" sz="1600" dirty="0" smtClean="0"/>
              <a:t>- сервер точного времени Метроном-50М</a:t>
            </a:r>
          </a:p>
          <a:p>
            <a:r>
              <a:rPr lang="ru-RU" sz="1600" dirty="0" smtClean="0"/>
              <a:t>- паспорт на изделие</a:t>
            </a:r>
          </a:p>
          <a:p>
            <a:r>
              <a:rPr lang="ru-RU" sz="1600" dirty="0" smtClean="0"/>
              <a:t>- руководство по эксплуатации</a:t>
            </a:r>
          </a:p>
          <a:p>
            <a:r>
              <a:rPr lang="ru-RU" sz="1600" dirty="0" smtClean="0"/>
              <a:t>- декларация соответствия ТС (EAC)</a:t>
            </a:r>
          </a:p>
          <a:p>
            <a:pPr>
              <a:buFontTx/>
              <a:buChar char="-"/>
            </a:pPr>
            <a:r>
              <a:rPr lang="ru-RU" sz="1600" dirty="0" smtClean="0"/>
              <a:t> свидетельство о поверке (при необходимости)</a:t>
            </a:r>
          </a:p>
          <a:p>
            <a:pPr lvl="0">
              <a:buFontTx/>
              <a:buChar char="-"/>
            </a:pPr>
            <a:r>
              <a:rPr lang="ru-RU" sz="1600" dirty="0" smtClean="0"/>
              <a:t> конвертер питания на ~220В / = 24В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Цена с НДС, руб.: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 smtClean="0"/>
              <a:t>Сервер точного времени Метроном-50М – 174 000</a:t>
            </a:r>
          </a:p>
          <a:p>
            <a:r>
              <a:rPr lang="ru-RU" sz="1600" dirty="0" smtClean="0"/>
              <a:t>Антенна ГЛОНАСС/GPS Радиус-50 – 45 600</a:t>
            </a:r>
          </a:p>
          <a:p>
            <a:r>
              <a:rPr lang="ru-RU" sz="1600" dirty="0" smtClean="0"/>
              <a:t>Антенный кабель РК50-3-35 (50м.) – 15 360</a:t>
            </a:r>
          </a:p>
          <a:p>
            <a:r>
              <a:rPr lang="ru-RU" sz="1600" dirty="0" smtClean="0"/>
              <a:t>Конвертер питания ~220В / = 24В. – 5 160</a:t>
            </a:r>
          </a:p>
          <a:p>
            <a:r>
              <a:rPr lang="ru-RU" sz="1600" b="1" dirty="0" smtClean="0"/>
              <a:t> </a:t>
            </a:r>
          </a:p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Цена опций с НДС, руб.:</a:t>
            </a:r>
            <a:endParaRPr lang="ru-RU" sz="16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 smtClean="0"/>
              <a:t>Поверка (свидетельство о поверке) – 34 800</a:t>
            </a:r>
          </a:p>
          <a:p>
            <a:r>
              <a:rPr lang="ru-RU" sz="1600" dirty="0" smtClean="0"/>
              <a:t>Грозоразрядник – 12 750</a:t>
            </a:r>
          </a:p>
          <a:p>
            <a:r>
              <a:rPr lang="ru-RU" sz="1600" dirty="0" smtClean="0"/>
              <a:t>Антенный кабель РК50-7-311 (50м.) – 43 500</a:t>
            </a:r>
          </a:p>
          <a:p>
            <a:r>
              <a:rPr lang="ru-RU" sz="1600" dirty="0" smtClean="0"/>
              <a:t>Антенный кабель РК50-7-311 (100м.) – 87 000</a:t>
            </a:r>
          </a:p>
          <a:p>
            <a:r>
              <a:rPr lang="ru-RU" sz="1600" dirty="0" smtClean="0"/>
              <a:t>Антенный кабель РК50-7-311 (150м.) – 114 000</a:t>
            </a:r>
          </a:p>
          <a:p>
            <a:r>
              <a:rPr lang="ru-RU" sz="1600" dirty="0" smtClean="0"/>
              <a:t>Антенна ГЛОНАСС/GPS (-70°С…+90°С) – 152 400</a:t>
            </a:r>
          </a:p>
          <a:p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1835696" y="3284984"/>
            <a:ext cx="2160240" cy="2952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4067944" y="836712"/>
            <a:ext cx="576064" cy="5256584"/>
          </a:xfrm>
          <a:prstGeom prst="leftBrace">
            <a:avLst>
              <a:gd name="adj1" fmla="val 57937"/>
              <a:gd name="adj2" fmla="val 7337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"/>
            <a:ext cx="9144000" cy="764703"/>
          </a:xfrm>
          <a:prstGeom prst="rect">
            <a:avLst/>
          </a:prstGeom>
          <a:solidFill>
            <a:srgbClr val="0066FF">
              <a:alpha val="67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Российские системы точного времени и</a:t>
            </a:r>
            <a:r>
              <a:rPr lang="ru-RU" sz="20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синхронизации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7668344" y="0"/>
          <a:ext cx="1331640" cy="714356"/>
        </p:xfrm>
        <a:graphic>
          <a:graphicData uri="http://schemas.openxmlformats.org/presentationml/2006/ole">
            <p:oleObj spid="_x0000_s84994" name="CorelDRAW" r:id="rId4" imgW="4742280" imgH="2846880" progId="">
              <p:embed/>
            </p:oleObj>
          </a:graphicData>
        </a:graphic>
      </p:graphicFrame>
      <p:sp>
        <p:nvSpPr>
          <p:cNvPr id="70" name="Нижний колонтитул 69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Prime Time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82800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Пример системы точного времени и синхронизации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894E-BAF3-4566-A22D-395590B4FB1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Нижний колонтитул 69"/>
          <p:cNvSpPr txBox="1">
            <a:spLocks/>
          </p:cNvSpPr>
          <p:nvPr/>
        </p:nvSpPr>
        <p:spPr>
          <a:xfrm>
            <a:off x="0" y="6492875"/>
            <a:ext cx="22677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70C0"/>
                </a:solidFill>
                <a:hlinkClick r:id="rId5"/>
              </a:rPr>
              <a:t>www.ptime.ru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435" y="1412776"/>
            <a:ext cx="805501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146&quot;&gt;&lt;property id=&quot;20148&quot; value=&quot;5&quot;/&gt;&lt;property id=&quot;20300&quot; value=&quot;Slide 2&quot;/&gt;&lt;property id=&quot;20307&quot; value=&quot;270&quot;/&gt;&lt;/object&gt;&lt;object type=&quot;3&quot; unique_id=&quot;10147&quot;&gt;&lt;property id=&quot;20148&quot; value=&quot;5&quot;/&gt;&lt;property id=&quot;20300&quot; value=&quot;Slide 6&quot;/&gt;&lt;property id=&quot;20307&quot; value=&quot;271&quot;/&gt;&lt;/object&gt;&lt;object type=&quot;3&quot; unique_id=&quot;10148&quot;&gt;&lt;property id=&quot;20148&quot; value=&quot;5&quot;/&gt;&lt;property id=&quot;20300&quot; value=&quot;Slide 4&quot;/&gt;&lt;property id=&quot;20307&quot; value=&quot;272&quot;/&gt;&lt;/object&gt;&lt;object type=&quot;3&quot; unique_id=&quot;10304&quot;&gt;&lt;property id=&quot;20148&quot; value=&quot;5&quot;/&gt;&lt;property id=&quot;20300&quot; value=&quot;Slide 3&quot;/&gt;&lt;property id=&quot;20307&quot; value=&quot;275&quot;/&gt;&lt;/object&gt;&lt;object type=&quot;3&quot; unique_id=&quot;10305&quot;&gt;&lt;property id=&quot;20148&quot; value=&quot;5&quot;/&gt;&lt;property id=&quot;20300&quot; value=&quot;Slide 7&quot;/&gt;&lt;property id=&quot;20307&quot; value=&quot;276&quot;/&gt;&lt;/object&gt;&lt;object type=&quot;3&quot; unique_id=&quot;10306&quot;&gt;&lt;property id=&quot;20148&quot; value=&quot;5&quot;/&gt;&lt;property id=&quot;20300&quot; value=&quot;Slide 10&quot;/&gt;&lt;property id=&quot;20307&quot; value=&quot;277&quot;/&gt;&lt;/object&gt;&lt;object type=&quot;3&quot; unique_id=&quot;10317&quot;&gt;&lt;property id=&quot;20148&quot; value=&quot;5&quot;/&gt;&lt;property id=&quot;20300&quot; value=&quot;Slide 5&quot;/&gt;&lt;property id=&quot;20307&quot; value=&quot;278&quot;/&gt;&lt;/object&gt;&lt;object type=&quot;3&quot; unique_id=&quot;10329&quot;&gt;&lt;property id=&quot;20148&quot; value=&quot;5&quot;/&gt;&lt;property id=&quot;20300&quot; value=&quot;Slide 9&quot;/&gt;&lt;property id=&quot;20307&quot; value=&quot;279&quot;/&gt;&lt;/object&gt;&lt;object type=&quot;3&quot; unique_id=&quot;10341&quot;&gt;&lt;property id=&quot;20148&quot; value=&quot;5&quot;/&gt;&lt;property id=&quot;20300&quot; value=&quot;Slide 8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740</Words>
  <Application>Microsoft Office PowerPoint</Application>
  <PresentationFormat>Экран (4:3)</PresentationFormat>
  <Paragraphs>235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</dc:creator>
  <cp:lastModifiedBy>Папа</cp:lastModifiedBy>
  <cp:revision>124</cp:revision>
  <dcterms:created xsi:type="dcterms:W3CDTF">2010-11-19T12:51:52Z</dcterms:created>
  <dcterms:modified xsi:type="dcterms:W3CDTF">2022-04-19T14:28:07Z</dcterms:modified>
</cp:coreProperties>
</file>